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8" r:id="rId9"/>
    <p:sldId id="266" r:id="rId10"/>
    <p:sldId id="261" r:id="rId11"/>
    <p:sldId id="262" r:id="rId12"/>
    <p:sldId id="267" r:id="rId13"/>
    <p:sldId id="263" r:id="rId14"/>
    <p:sldId id="265" r:id="rId15"/>
    <p:sldId id="264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8717C-87EB-437B-B4F6-C56D230D39A3}" v="58" dt="2021-12-21T20:02:02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FFE5-FF54-4A12-89F9-31D29DB29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DB001-8E0E-4C4B-BE30-9FB051C37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ED226-C1FE-47A6-BD8B-0DDD38BC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90257-8499-4413-8DFE-B7F9DE2A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F3A2-EC0A-492C-B990-60E1083D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5573-9724-4899-9171-706FDAC6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BF3BA-D659-44D9-8D6E-B6A8A82D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9DA5-4FCC-42D7-9B18-BD56B6F8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89F42-94B3-47E3-B7B8-83D9E015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2E4D-9C59-4CC2-9685-69973061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190DE-FA3A-4325-A438-CA07001C4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12868-83DA-4FF4-9B24-36DAC56A3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EBABB-9E04-4C1C-B705-34FACCBD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EA13-E096-4DCB-85A4-F1271F7A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EE7A4-49BF-408C-858C-D63EAA2F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E7E6-0591-4060-BE02-7D2E9414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AF95B-53A4-4B0D-8583-D4626B62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88967-966E-426C-A1E8-939A399C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F84F-D713-4899-9448-CA5AE75F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F765-B8DE-4660-8A8B-63848A32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EE86-DBA4-492D-A4F0-EF368B2D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67AF4-CBEE-4155-8BF1-AB9C2669C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7339-DFEC-4C4E-9B61-96041AF8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11215-2CAE-41BE-9DE5-B0B3BF03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95CBF-56B3-4C81-A3B3-05746038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0C35-1779-46BE-AA7C-E4B2011A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38AD-851E-4E11-A867-E8AF3B063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E0679-045F-4AAB-B0FE-920CF80DF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49E0A-A925-49F8-88CB-3651356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A95B7-4E45-4EF6-A8A6-3F98213E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65383-87A2-484E-9347-A3E50D5A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6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6C2B-5940-4818-A193-3EA3AE59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0D926-A7A1-4EBA-9647-C05701C6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0132D-8A10-4CEC-9F92-4690D969D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A9F62-B686-4731-8488-EA28C4712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F20C6-6680-4DF1-9833-75FB44000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FA2E9-EC68-47A8-A294-305B6E8A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01C28-462D-4647-9764-3D6D514B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A22AB-AB90-4B53-A30D-20DF03C4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4998-7399-4C1B-B9DE-69162BBE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EEEBC-3DEB-401E-848E-E57FAD04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2A7A8-0F69-48E2-BD21-CFCE0CBC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AD21C-9FD0-43AF-AE78-8387E137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0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D5AFA-6D03-47A7-AB97-C96CC440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78FD3-7289-4CC4-8094-1895672F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DEB46-E27C-487B-A47D-FD40F5D4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96A9-BDEE-4B83-82E0-C3F2AC44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2243-31AF-4A9C-9493-19137990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2585A-0C10-443D-8267-FC7B7A928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0995C-DEA1-45AA-8CCA-F546538C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4795-52AA-412A-BC84-61C6F867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C3046-D0B8-441D-88C0-1DA84820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2BDF-BD5C-4F02-AF1C-669A7BCB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59E3D-76A2-4C72-96B5-36FE55F5B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2A9AC-C0C6-4104-ABAC-2E5F10E19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6917-5708-48EC-B157-086F96E5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5C234-BF27-4A45-A1DE-CEB19230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69593-F3A2-405B-949B-B98B5A98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14F5C-1959-4E89-BE0D-7D48D3FD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181BB-8A33-4D92-8562-9F3AD35B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F2F07-13BD-4421-904A-6FEE70C08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DD59-4F50-4B9E-901B-B96B1A537E6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2766-7DA2-40AC-AB3F-44A203F95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55E1-48B5-4165-B552-4AC25D348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1FCF-B54B-4C58-A456-795C53D3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ectprp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www.Regenmedicalgroup.com&amp;d=DwMF-g&amp;c=euGZstcaTDllvimEN8b7jXrwqOf-v5A_CdpgnVfiiMM&amp;r=KhZJwO8QkgAeqJqYTG77hb7mUmQdEZDuEHMM9sOh5EU&amp;m=iTc0sZylVihJiN-dFJTmUPxnGCNcvSuILMc1e1mQRP0&amp;s=ry3NKOpznHaCitf_Cs1lre_irP2IOyoUqbfPeiv1LgU&amp;e=" TargetMode="External"/><Relationship Id="rId2" Type="http://schemas.openxmlformats.org/officeDocument/2006/relationships/hyperlink" Target="mailto:DrJeff@regenmedicalgrou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://www.perfectprpthebook.com/" TargetMode="External"/><Relationship Id="rId4" Type="http://schemas.openxmlformats.org/officeDocument/2006/relationships/hyperlink" Target="http://www.perfectprp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5880F-5E6E-465B-82BE-6325B69A8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100" kern="1200">
                <a:latin typeface="+mj-lt"/>
                <a:ea typeface="+mj-ea"/>
                <a:cs typeface="+mj-cs"/>
              </a:rPr>
              <a:t>Creating PRP with the PureSpin® System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3D3D96A-D97B-4693-A574-F1E79701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CD5D3CE8-6534-4899-B698-BB3C6848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6C313485-7BF2-43EA-9239-5BAA3034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DECC8AEA-4B25-44FA-B040-C34B0FEB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88C5D63D-E29B-48C0-9453-20000B702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48D22C82-28FA-4F3A-8B17-C11CC2EBA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F037018E-FAF9-46CE-A969-6BC7426A6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86A11D-8AB8-4EEA-B839-065E3408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34F281-9456-40C1-AC7A-71920CF2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Pulling plasma from red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FF76-B1B9-4E5D-9442-4531D995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5" y="2494450"/>
            <a:ext cx="3478400" cy="3563159"/>
          </a:xfrm>
        </p:spPr>
        <p:txBody>
          <a:bodyPr>
            <a:normAutofit/>
          </a:bodyPr>
          <a:lstStyle/>
          <a:p>
            <a:endParaRPr lang="en-US" sz="1700"/>
          </a:p>
          <a:p>
            <a:r>
              <a:rPr lang="en-US" sz="1700"/>
              <a:t>Pull plasma from red cells</a:t>
            </a:r>
          </a:p>
          <a:p>
            <a:r>
              <a:rPr lang="en-US" sz="1700"/>
              <a:t>Pull until you achieve a red flash in the inner tube</a:t>
            </a:r>
          </a:p>
          <a:p>
            <a:r>
              <a:rPr lang="en-US" sz="1700"/>
              <a:t>Place plasma in second concentrating tube</a:t>
            </a:r>
          </a:p>
          <a:p>
            <a:r>
              <a:rPr lang="en-US" sz="1700"/>
              <a:t>Weigh the second tube, and prepare counterbalance</a:t>
            </a:r>
          </a:p>
          <a:p>
            <a:r>
              <a:rPr lang="en-US" sz="1700"/>
              <a:t>Must be within 4 grams </a:t>
            </a:r>
          </a:p>
          <a:p>
            <a:r>
              <a:rPr lang="en-US" sz="1700"/>
              <a:t>Place in centrifuge bucket opposite counterbalance</a:t>
            </a:r>
          </a:p>
          <a:p>
            <a:endParaRPr lang="en-US" sz="1700" dirty="0"/>
          </a:p>
        </p:txBody>
      </p:sp>
      <p:pic>
        <p:nvPicPr>
          <p:cNvPr id="13" name="Picture 12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6D9B4CA8-E083-4D0D-B316-479A88BA3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786"/>
          <a:stretch/>
        </p:blipFill>
        <p:spPr>
          <a:xfrm>
            <a:off x="5385404" y="2543174"/>
            <a:ext cx="2743200" cy="3412571"/>
          </a:xfrm>
          <a:prstGeom prst="rect">
            <a:avLst/>
          </a:prstGeom>
        </p:spPr>
      </p:pic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CAC25E3-22BE-4855-B655-F2273D1B74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r="7601" b="-5"/>
          <a:stretch/>
        </p:blipFill>
        <p:spPr>
          <a:xfrm>
            <a:off x="8610705" y="2543175"/>
            <a:ext cx="2767293" cy="341257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F95C68-AB6E-4C79-8764-E43667ACD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8605" y="2486034"/>
            <a:ext cx="0" cy="341071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5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1A5FB-929D-45DE-9842-04425A62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Second Spin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9769-4372-4055-887D-76A7B29F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17" y="2330505"/>
            <a:ext cx="4975067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                        </a:t>
            </a:r>
            <a:r>
              <a:rPr lang="en-US" sz="2000" b="1" dirty="0"/>
              <a:t>30cc Kit</a:t>
            </a:r>
          </a:p>
          <a:p>
            <a:pPr marL="0" indent="0">
              <a:buNone/>
            </a:pPr>
            <a:r>
              <a:rPr lang="en-US" sz="2000" dirty="0"/>
              <a:t>         5 Minute @ 4200 RPM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     </a:t>
            </a:r>
            <a:r>
              <a:rPr lang="en-US" sz="2000" b="1" dirty="0"/>
              <a:t>60cc Kit</a:t>
            </a:r>
          </a:p>
          <a:p>
            <a:pPr marL="0" indent="0">
              <a:buNone/>
            </a:pPr>
            <a:r>
              <a:rPr lang="en-US" sz="2000" dirty="0"/>
              <a:t>         5 minutes @ 3800 RPM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D18AC5F3-30E4-415C-B654-091F233AB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r="4" b="15703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5B320-B923-459D-B9C2-B4D53EE01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1" b="20218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7D5EA-F704-434A-951F-8FF2C78E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Concentrate the PRP according to the procedure you are performing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93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CC06-1522-45CE-ADAE-3910BDC3C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26" y="2627389"/>
            <a:ext cx="3721608" cy="3502152"/>
          </a:xfrm>
        </p:spPr>
        <p:txBody>
          <a:bodyPr>
            <a:normAutofit/>
          </a:bodyPr>
          <a:lstStyle/>
          <a:p>
            <a:r>
              <a:rPr lang="en-US" sz="2000" dirty="0"/>
              <a:t>Remove the PPP (platelet-poor plasma) and leave the amount of fluid in the tube needed for the procedure. </a:t>
            </a:r>
          </a:p>
          <a:p>
            <a:r>
              <a:rPr lang="en-US" sz="2000" dirty="0"/>
              <a:t>Swirl the tube to resuspend the platelets into solution. </a:t>
            </a:r>
          </a:p>
          <a:p>
            <a:r>
              <a:rPr lang="en-US" sz="2000" dirty="0"/>
              <a:t>Pull the newly created platelet-rich plasma into the syringe needed for the injection </a:t>
            </a:r>
          </a:p>
        </p:txBody>
      </p:sp>
      <p:pic>
        <p:nvPicPr>
          <p:cNvPr id="5" name="Picture 4" descr="A picture containing indoor, blue&#10;&#10;Description automatically generated">
            <a:extLst>
              <a:ext uri="{FF2B5EF4-FFF2-40B4-BE49-F238E27FC236}">
                <a16:creationId xmlns:a16="http://schemas.microsoft.com/office/drawing/2014/main" id="{0FDBE1D1-7FE1-44D4-B819-6DE8E1FEF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314"/>
          <a:stretch/>
        </p:blipFill>
        <p:spPr>
          <a:xfrm>
            <a:off x="5171033" y="633618"/>
            <a:ext cx="2651760" cy="2679192"/>
          </a:xfrm>
          <a:prstGeom prst="rect">
            <a:avLst/>
          </a:prstGeom>
        </p:spPr>
      </p:pic>
      <p:pic>
        <p:nvPicPr>
          <p:cNvPr id="7" name="Picture 6" descr="A picture containing person, indoor, blue, swimming&#10;&#10;Description automatically generated">
            <a:extLst>
              <a:ext uri="{FF2B5EF4-FFF2-40B4-BE49-F238E27FC236}">
                <a16:creationId xmlns:a16="http://schemas.microsoft.com/office/drawing/2014/main" id="{37B68154-6F17-4613-A232-30B937C43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r="-3" b="5422"/>
          <a:stretch/>
        </p:blipFill>
        <p:spPr>
          <a:xfrm>
            <a:off x="5171033" y="3450349"/>
            <a:ext cx="2651760" cy="2679192"/>
          </a:xfrm>
          <a:prstGeom prst="rect">
            <a:avLst/>
          </a:prstGeom>
        </p:spPr>
      </p:pic>
      <p:pic>
        <p:nvPicPr>
          <p:cNvPr id="9" name="Picture 8" descr="A picture containing worktable&#10;&#10;Description automatically generated">
            <a:extLst>
              <a:ext uri="{FF2B5EF4-FFF2-40B4-BE49-F238E27FC236}">
                <a16:creationId xmlns:a16="http://schemas.microsoft.com/office/drawing/2014/main" id="{5BB3B6A8-3B91-4BCC-9C8D-DD330B9E40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r="4596" b="-1"/>
          <a:stretch/>
        </p:blipFill>
        <p:spPr>
          <a:xfrm>
            <a:off x="8001000" y="633616"/>
            <a:ext cx="378142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9AF4E-4181-4CB3-946C-78484640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Volumes of PRP for Vampire® Procedures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883D585A-D3BD-4414-BAD4-501C1E2BF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-2" b="1209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91EE7D6-929E-4A7D-AFBF-A7D180E14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41" y="2724796"/>
            <a:ext cx="2457793" cy="212437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C08F4-949F-433A-A759-808F8C8B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400"/>
              <a:t>Volume of PRP for Musculoskeletal Injections</a:t>
            </a:r>
          </a:p>
        </p:txBody>
      </p:sp>
      <p:sp>
        <p:nvSpPr>
          <p:cNvPr id="6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96CEFA-03C7-4D89-9858-093E9E57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3" y="1863887"/>
            <a:ext cx="6903720" cy="3460426"/>
          </a:xfrm>
          <a:prstGeom prst="rect">
            <a:avLst/>
          </a:prstGeom>
        </p:spPr>
      </p:pic>
      <p:pic>
        <p:nvPicPr>
          <p:cNvPr id="17" name="Content Placeholder 1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27E6857-DC77-485F-98C6-0E39AA486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826004"/>
            <a:ext cx="3700371" cy="3451073"/>
          </a:xfrm>
        </p:spPr>
      </p:pic>
    </p:spTree>
    <p:extLst>
      <p:ext uri="{BB962C8B-B14F-4D97-AF65-F5344CB8AC3E}">
        <p14:creationId xmlns:p14="http://schemas.microsoft.com/office/powerpoint/2010/main" val="278535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36E79-2796-4955-8517-1FA8A907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/>
              <a:t>  Find out how to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take your PRP Practice to the next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AAEE7A50-E640-4798-9072-7760789D8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" y="1764860"/>
            <a:ext cx="5628018" cy="30954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FA068-B56A-4A27-94BA-8E55488E6D3A}"/>
              </a:ext>
            </a:extLst>
          </p:cNvPr>
          <p:cNvSpPr txBox="1"/>
          <p:nvPr/>
        </p:nvSpPr>
        <p:spPr>
          <a:xfrm>
            <a:off x="7239012" y="2031101"/>
            <a:ext cx="4282984" cy="2717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hlinkClick r:id="rId3"/>
              </a:rPr>
              <a:t> www.PerfectPRP.com</a:t>
            </a:r>
            <a:r>
              <a:rPr lang="en-US" sz="3600" b="1" dirty="0"/>
              <a:t>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44ED1-DAAB-45D9-A7CF-243B596A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3000" dirty="0"/>
              <a:t>To make an appoint to discuss your PRP needs,  or to have a </a:t>
            </a:r>
            <a:br>
              <a:rPr lang="en-US" sz="3000" dirty="0"/>
            </a:br>
            <a:r>
              <a:rPr lang="en-US" sz="3000" dirty="0"/>
              <a:t>1–2-hour session with me to get your new centrifuge set-up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B4B9-DCD5-4697-98C5-4D71D483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24" y="2405470"/>
            <a:ext cx="5150277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b="1" dirty="0"/>
              <a:t>calendly.com/</a:t>
            </a:r>
            <a:r>
              <a:rPr lang="en-US" sz="3200" b="1" dirty="0" err="1"/>
              <a:t>drjeff</a:t>
            </a:r>
            <a:r>
              <a:rPr lang="en-US" sz="3200" b="1" dirty="0"/>
              <a:t>-regen</a:t>
            </a:r>
          </a:p>
        </p:txBody>
      </p: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ACA6A51-B0D7-4FE1-8BE9-9D2758566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0" r="2" b="2556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341BC-DBA6-4BB1-A9F0-195BAE2D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           Contact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DD6F-A231-449F-ADC0-FAB6BBD1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5590787" cy="3677123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Jeffrey Piccirillo, DO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CEO/Founder Regenerative Medical Associates   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DrJeff@regenmedicalgroup.com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Cell: 641-990-6737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www.Regenmedicalgroup.com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www.PerfectPRP.com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www.PerfectPRP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thebook.com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6D3A10C-EBDD-4EB4-898C-00CBB26560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36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8C113-A593-4288-A544-356C7CCF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Setting up your workstation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87C6-E42F-4FB2-A833-33956D06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Add anti-coagulant (sodium citrate) to the syringe for blood collection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E61E4-0E84-4399-93FE-2386D0B48C28}"/>
              </a:ext>
            </a:extLst>
          </p:cNvPr>
          <p:cNvSpPr txBox="1"/>
          <p:nvPr/>
        </p:nvSpPr>
        <p:spPr>
          <a:xfrm>
            <a:off x="1701521" y="3904674"/>
            <a:ext cx="4001855" cy="171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30cc Kit - 3cc Sodium Citrate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60cc Kit - 5cc Sodium Citrate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95E9A5-5F9D-4CD5-9A02-E748FE759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96" y="2369872"/>
            <a:ext cx="4131683" cy="30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E456-D0D5-48D7-879D-4E031E54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the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AE059-8679-44DF-B2C6-90E9C22E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4351338"/>
          </a:xfrm>
        </p:spPr>
        <p:txBody>
          <a:bodyPr/>
          <a:lstStyle/>
          <a:p>
            <a:r>
              <a:rPr lang="en-US" dirty="0"/>
              <a:t>Attach syringe to 19g butterfly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C7E1F-1E83-4454-B65A-3D0E23568ED8}"/>
              </a:ext>
            </a:extLst>
          </p:cNvPr>
          <p:cNvSpPr txBox="1"/>
          <p:nvPr/>
        </p:nvSpPr>
        <p:spPr>
          <a:xfrm>
            <a:off x="838200" y="3084161"/>
            <a:ext cx="4939128" cy="267765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19g needle is ideal to decrease the risk of lysing platelets….but it is not always possible</a:t>
            </a:r>
          </a:p>
          <a:p>
            <a:endParaRPr lang="en-US" sz="2400" dirty="0"/>
          </a:p>
          <a:p>
            <a:r>
              <a:rPr lang="en-US" sz="2400" dirty="0"/>
              <a:t>Use a 21g needle in patients with veins not adequate enough to use the 19g</a:t>
            </a:r>
          </a:p>
        </p:txBody>
      </p:sp>
      <p:pic>
        <p:nvPicPr>
          <p:cNvPr id="6" name="Picture 5" descr="A picture containing indoor, wall, white, toilet&#10;&#10;Description automatically generated">
            <a:extLst>
              <a:ext uri="{FF2B5EF4-FFF2-40B4-BE49-F238E27FC236}">
                <a16:creationId xmlns:a16="http://schemas.microsoft.com/office/drawing/2014/main" id="{544B9788-4977-483A-8614-EA4185B7F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27" y="1253331"/>
            <a:ext cx="55764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D374B-5FCF-4F08-81A4-C5DDB3BA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Remember the 3 T’s</a:t>
            </a: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7029-0FB5-4612-8813-DB9C854D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 lnSpcReduction="1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If you initially do not see a “good” vein…..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• Tighten Tourniquet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/>
              <a:t>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Time (Keep tourniquet in place for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latin typeface="Calibri" panose="020F0502020204030204"/>
              </a:rPr>
              <a:t>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2-3 minutes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latin typeface="Calibri" panose="020F0502020204030204"/>
              </a:rPr>
              <a:t>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Tap the vein to bring it to the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surface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E6A5E23-48E3-48C5-BF49-ACAE9F19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r="5792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4C52-6E81-42A6-826A-D439E93F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Place blood in concentrating tube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BCA7-8E01-426E-9B61-17E8A8B4B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Luer-lock connectors (twist clockwise). The luer-lock prevents any contaminants from entering the blood. </a:t>
            </a:r>
          </a:p>
          <a:p>
            <a:r>
              <a:rPr lang="en-US" sz="2000"/>
              <a:t>Red (whole) blood goes in red capped tube</a:t>
            </a:r>
          </a:p>
          <a:p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oothbrush&#10;&#10;Description automatically generated">
            <a:extLst>
              <a:ext uri="{FF2B5EF4-FFF2-40B4-BE49-F238E27FC236}">
                <a16:creationId xmlns:a16="http://schemas.microsoft.com/office/drawing/2014/main" id="{C818E52F-73C1-45F9-9E78-12E9D8AF7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6" t="-31895" r="-15283" b="31896"/>
          <a:stretch/>
        </p:blipFill>
        <p:spPr>
          <a:xfrm>
            <a:off x="6562873" y="0"/>
            <a:ext cx="5132304" cy="49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53C0D-06E4-4217-AA6F-A412D184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73" y="3016906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dirty="0"/>
              <a:t>Slowly add whole blood to collection device, as not to damage platelets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, person, blue&#10;&#10;Description automatically generated">
            <a:extLst>
              <a:ext uri="{FF2B5EF4-FFF2-40B4-BE49-F238E27FC236}">
                <a16:creationId xmlns:a16="http://schemas.microsoft.com/office/drawing/2014/main" id="{36872F1D-2D54-4808-B72A-7E4024925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C8D27-1D5E-46F3-AB1B-30F3269A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Place in centrifuge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04B0-05F4-4F13-904B-13850770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" y="2904016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Balance with water filled counterbalance tube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 must be within 4 grams</a:t>
            </a:r>
            <a:endParaRPr lang="en-US" sz="2200"/>
          </a:p>
          <a:p>
            <a:r>
              <a:rPr lang="en-US" sz="2200"/>
              <a:t>Place blood in centrifuge bucket opposite counterbalance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5" name="Picture 4" descr="A record player with a record&#10;&#10;Description automatically generated with low confidence">
            <a:extLst>
              <a:ext uri="{FF2B5EF4-FFF2-40B4-BE49-F238E27FC236}">
                <a16:creationId xmlns:a16="http://schemas.microsoft.com/office/drawing/2014/main" id="{406E5D7E-F2F0-4495-A682-EF2A40695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r="6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085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4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1A5FB-929D-45DE-9842-04425A62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latin typeface="+mj-lt"/>
                <a:ea typeface="+mj-ea"/>
                <a:cs typeface="+mj-cs"/>
              </a:rPr>
              <a:t>First Spin</a:t>
            </a:r>
          </a:p>
        </p:txBody>
      </p:sp>
      <p:grpSp>
        <p:nvGrpSpPr>
          <p:cNvPr id="53" name="Group 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9769-4372-4055-887D-76A7B29F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31" y="2347511"/>
            <a:ext cx="308237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               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30cc Kit</a:t>
            </a:r>
          </a:p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1 Minute @ 4200 RPM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kern="1200" dirty="0">
                <a:latin typeface="+mn-lt"/>
                <a:ea typeface="+mn-ea"/>
                <a:cs typeface="+mn-cs"/>
              </a:rPr>
              <a:t>                60cc Kit</a:t>
            </a:r>
          </a:p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1.5 minute</a:t>
            </a:r>
            <a:r>
              <a:rPr lang="en-US" sz="2000" dirty="0"/>
              <a:t>s @ 3800 RPM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5" name="Rectangle 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evice, control panel&#10;&#10;Description automatically generated">
            <a:extLst>
              <a:ext uri="{FF2B5EF4-FFF2-40B4-BE49-F238E27FC236}">
                <a16:creationId xmlns:a16="http://schemas.microsoft.com/office/drawing/2014/main" id="{64B73942-8B8C-41F1-B79D-AC48C25EE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3632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57" name="Rectangle 4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D317BE3-E63D-4D15-831C-E8CAD02FF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r="1" b="1651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6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889B9-A90D-41C1-8E7E-DC9AC694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After first spin, the collection device will look like this….</a:t>
            </a:r>
          </a:p>
        </p:txBody>
      </p:sp>
      <p:pic>
        <p:nvPicPr>
          <p:cNvPr id="5" name="Picture 4" descr="A picture containing person, indoor, drinking&#10;&#10;Description automatically generated">
            <a:extLst>
              <a:ext uri="{FF2B5EF4-FFF2-40B4-BE49-F238E27FC236}">
                <a16:creationId xmlns:a16="http://schemas.microsoft.com/office/drawing/2014/main" id="{FE647B22-4E54-4778-A03E-F4431F329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r="3" b="2788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11BEB20BF484B93EF08524F05B6C3" ma:contentTypeVersion="11" ma:contentTypeDescription="Create a new document." ma:contentTypeScope="" ma:versionID="4af1662540ef37fcffaf543917171481">
  <xsd:schema xmlns:xsd="http://www.w3.org/2001/XMLSchema" xmlns:xs="http://www.w3.org/2001/XMLSchema" xmlns:p="http://schemas.microsoft.com/office/2006/metadata/properties" xmlns:ns3="407703a9-2adf-47fb-8931-4dd203bb96c5" targetNamespace="http://schemas.microsoft.com/office/2006/metadata/properties" ma:root="true" ma:fieldsID="a45576a27a415c880f4201f277601dc9" ns3:_="">
    <xsd:import namespace="407703a9-2adf-47fb-8931-4dd203bb96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703a9-2adf-47fb-8931-4dd203bb9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B91449-7E1E-4C98-8D3F-8C1F9B299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703a9-2adf-47fb-8931-4dd203bb9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88AC42-96F7-41BB-9B88-A30967C66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E696C1-3A99-4626-96E1-F407C4605B9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407703a9-2adf-47fb-8931-4dd203bb96c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436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Creating PRP with the PureSpin® System</vt:lpstr>
      <vt:lpstr>Setting up your workstation</vt:lpstr>
      <vt:lpstr>Drawing the blood</vt:lpstr>
      <vt:lpstr>Remember the 3 T’s</vt:lpstr>
      <vt:lpstr>Place blood in concentrating tube</vt:lpstr>
      <vt:lpstr>Slowly add whole blood to collection device, as not to damage platelets</vt:lpstr>
      <vt:lpstr>Place in centrifuge</vt:lpstr>
      <vt:lpstr>First Spin</vt:lpstr>
      <vt:lpstr>After first spin, the collection device will look like this….</vt:lpstr>
      <vt:lpstr>Pulling plasma from red cells</vt:lpstr>
      <vt:lpstr>Second Spin</vt:lpstr>
      <vt:lpstr>Concentrate the PRP according to the procedure you are performing</vt:lpstr>
      <vt:lpstr>Volumes of PRP for Vampire® Procedures</vt:lpstr>
      <vt:lpstr>Volume of PRP for Musculoskeletal Injections</vt:lpstr>
      <vt:lpstr>  Find out how to take your PRP Practice to the next level</vt:lpstr>
      <vt:lpstr>To make an appoint to discuss your PRP needs,  or to have a  1–2-hour session with me to get your new centrifuge set-up</vt:lpstr>
      <vt:lpstr>           Contact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PRP with the PureSpin® System</dc:title>
  <dc:creator>Jeffrey Piccirillo, DO</dc:creator>
  <cp:lastModifiedBy>annette@virtualannette.net</cp:lastModifiedBy>
  <cp:revision>2</cp:revision>
  <dcterms:created xsi:type="dcterms:W3CDTF">2021-11-11T20:41:57Z</dcterms:created>
  <dcterms:modified xsi:type="dcterms:W3CDTF">2022-01-24T01:41:49Z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0x0101001A811BEB20BF484B93EF08524F05B6C3</vt:lpwstr>
  </property>
</Properties>
</file>